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57" r:id="rId4"/>
    <p:sldId id="261" r:id="rId5"/>
    <p:sldId id="262" r:id="rId6"/>
    <p:sldId id="271" r:id="rId7"/>
    <p:sldId id="263" r:id="rId8"/>
    <p:sldId id="265" r:id="rId9"/>
    <p:sldId id="267" r:id="rId10"/>
    <p:sldId id="268" r:id="rId11"/>
    <p:sldId id="264" r:id="rId12"/>
    <p:sldId id="258" r:id="rId13"/>
    <p:sldId id="269" r:id="rId14"/>
    <p:sldId id="273" r:id="rId15"/>
    <p:sldId id="272" r:id="rId16"/>
    <p:sldId id="274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7" autoAdjust="0"/>
    <p:restoredTop sz="97685" autoAdjust="0"/>
  </p:normalViewPr>
  <p:slideViewPr>
    <p:cSldViewPr snapToGrid="0">
      <p:cViewPr varScale="1">
        <p:scale>
          <a:sx n="86" d="100"/>
          <a:sy n="86" d="100"/>
        </p:scale>
        <p:origin x="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60;\PARA%20KATTY\ESCUELITA%20EDWIN\finales%20EV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HN" dirty="0"/>
              <a:t>REPORTE ESTADISTICO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chemeClr val="accent2"/>
          </a:solidFill>
        </a:ln>
        <a:effectLst/>
        <a:sp3d>
          <a:contourClr>
            <a:schemeClr val="accent2"/>
          </a:contourClr>
        </a:sp3d>
      </c:spPr>
    </c:sideWall>
    <c:backWall>
      <c:thickness val="0"/>
      <c:spPr>
        <a:noFill/>
        <a:ln>
          <a:solidFill>
            <a:schemeClr val="accent2"/>
          </a:solidFill>
        </a:ln>
        <a:effectLst/>
        <a:sp3d>
          <a:contourClr>
            <a:schemeClr val="accent2"/>
          </a:contourClr>
        </a:sp3d>
      </c:spPr>
    </c:backWall>
    <c:plotArea>
      <c:layout>
        <c:manualLayout>
          <c:layoutTarget val="inner"/>
          <c:xMode val="edge"/>
          <c:yMode val="edge"/>
          <c:x val="0"/>
          <c:y val="1.7309199154983676E-2"/>
          <c:w val="0.96532702915681634"/>
          <c:h val="0.758440534439367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MATRICULA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FRANK RAMIREZ</c:v>
                </c:pt>
                <c:pt idx="1">
                  <c:v>ALFONSO XIII</c:v>
                </c:pt>
                <c:pt idx="2">
                  <c:v>OROPOLI</c:v>
                </c:pt>
                <c:pt idx="3">
                  <c:v>IDO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322</c:v>
                </c:pt>
                <c:pt idx="1">
                  <c:v>25</c:v>
                </c:pt>
                <c:pt idx="2">
                  <c:v>73</c:v>
                </c:pt>
                <c:pt idx="3">
                  <c:v>1427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42-4D3E-B955-CE3EFA32E12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EVALUADOS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FRANK RAMIREZ</c:v>
                </c:pt>
                <c:pt idx="1">
                  <c:v>ALFONSO XIII</c:v>
                </c:pt>
                <c:pt idx="2">
                  <c:v>OROPOLI</c:v>
                </c:pt>
                <c:pt idx="3">
                  <c:v>IDO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322</c:v>
                </c:pt>
                <c:pt idx="1">
                  <c:v>25</c:v>
                </c:pt>
                <c:pt idx="2">
                  <c:v>73</c:v>
                </c:pt>
                <c:pt idx="3">
                  <c:v>1402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42-4D3E-B955-CE3EFA32E12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REPROBADOS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FRANK RAMIREZ</c:v>
                </c:pt>
                <c:pt idx="1">
                  <c:v>ALFONSO XIII</c:v>
                </c:pt>
                <c:pt idx="2">
                  <c:v>OROPOLI</c:v>
                </c:pt>
                <c:pt idx="3">
                  <c:v>IDO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12</c:v>
                </c:pt>
                <c:pt idx="1">
                  <c:v>1</c:v>
                </c:pt>
                <c:pt idx="2">
                  <c:v>0</c:v>
                </c:pt>
                <c:pt idx="3">
                  <c:v>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42-4D3E-B955-CE3EFA32E1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80016344"/>
        <c:axId val="380016736"/>
        <c:axId val="0"/>
      </c:bar3DChart>
      <c:catAx>
        <c:axId val="380016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0016736"/>
        <c:crosses val="autoZero"/>
        <c:auto val="1"/>
        <c:lblAlgn val="ctr"/>
        <c:lblOffset val="100"/>
        <c:noMultiLvlLbl val="0"/>
      </c:catAx>
      <c:valAx>
        <c:axId val="3800167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0016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MX">
                <a:solidFill>
                  <a:schemeClr val="dk1"/>
                </a:solidFill>
                <a:latin typeface="+mn-lt"/>
                <a:ea typeface="+mn-ea"/>
                <a:cs typeface="+mn-cs"/>
              </a:rPr>
              <a:t>RESUMEN DE APROBADOS Y NO APROBADOS</a:t>
            </a:r>
          </a:p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MX">
                <a:solidFill>
                  <a:schemeClr val="dk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s-MX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2018-2019</a:t>
            </a:r>
            <a:endParaRPr lang="es-MX">
              <a:solidFill>
                <a:schemeClr val="dk1"/>
              </a:solidFill>
              <a:latin typeface="+mn-lt"/>
              <a:ea typeface="+mn-ea"/>
              <a:cs typeface="+mn-cs"/>
            </a:endParaRPr>
          </a:p>
        </c:rich>
      </c:tx>
      <c:overlay val="0"/>
      <c:spPr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'RESUMEN DANLI'!$B$8</c:f>
              <c:strCache>
                <c:ptCount val="1"/>
                <c:pt idx="0">
                  <c:v>APROBADOS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'RESUMEN DANLI'!$A$9:$A$12</c:f>
              <c:strCache>
                <c:ptCount val="4"/>
                <c:pt idx="0">
                  <c:v>SEPTIMO</c:v>
                </c:pt>
                <c:pt idx="1">
                  <c:v>OCTAVO</c:v>
                </c:pt>
                <c:pt idx="2">
                  <c:v>NOVENO</c:v>
                </c:pt>
                <c:pt idx="3">
                  <c:v>TOTAL</c:v>
                </c:pt>
              </c:strCache>
            </c:strRef>
          </c:cat>
          <c:val>
            <c:numRef>
              <c:f>'RESUMEN DANLI'!$B$9:$B$12</c:f>
              <c:numCache>
                <c:formatCode>0</c:formatCode>
                <c:ptCount val="4"/>
                <c:pt idx="0">
                  <c:v>279</c:v>
                </c:pt>
                <c:pt idx="1">
                  <c:v>297</c:v>
                </c:pt>
                <c:pt idx="2">
                  <c:v>315</c:v>
                </c:pt>
                <c:pt idx="3">
                  <c:v>891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FF-4896-961F-A2895FE620BD}"/>
            </c:ext>
          </c:extLst>
        </c:ser>
        <c:ser>
          <c:idx val="1"/>
          <c:order val="1"/>
          <c:tx>
            <c:strRef>
              <c:f>'RESUMEN DANLI'!$C$8</c:f>
              <c:strCache>
                <c:ptCount val="1"/>
                <c:pt idx="0">
                  <c:v>REPROBADOS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'RESUMEN DANLI'!$A$9:$A$12</c:f>
              <c:strCache>
                <c:ptCount val="4"/>
                <c:pt idx="0">
                  <c:v>SEPTIMO</c:v>
                </c:pt>
                <c:pt idx="1">
                  <c:v>OCTAVO</c:v>
                </c:pt>
                <c:pt idx="2">
                  <c:v>NOVENO</c:v>
                </c:pt>
                <c:pt idx="3">
                  <c:v>TOTAL</c:v>
                </c:pt>
              </c:strCache>
            </c:strRef>
          </c:cat>
          <c:val>
            <c:numRef>
              <c:f>'RESUMEN DANLI'!$C$9:$C$12</c:f>
              <c:numCache>
                <c:formatCode>0</c:formatCode>
                <c:ptCount val="4"/>
                <c:pt idx="0">
                  <c:v>21</c:v>
                </c:pt>
                <c:pt idx="1">
                  <c:v>33</c:v>
                </c:pt>
                <c:pt idx="2">
                  <c:v>17</c:v>
                </c:pt>
                <c:pt idx="3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FF-4896-961F-A2895FE620BD}"/>
            </c:ext>
          </c:extLst>
        </c:ser>
        <c:ser>
          <c:idx val="2"/>
          <c:order val="2"/>
          <c:tx>
            <c:strRef>
              <c:f>'RESUMEN DANLI'!$D$8</c:f>
              <c:strCache>
                <c:ptCount val="1"/>
                <c:pt idx="0">
                  <c:v>NO SE PRESENTARON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'RESUMEN DANLI'!$A$9:$A$12</c:f>
              <c:strCache>
                <c:ptCount val="4"/>
                <c:pt idx="0">
                  <c:v>SEPTIMO</c:v>
                </c:pt>
                <c:pt idx="1">
                  <c:v>OCTAVO</c:v>
                </c:pt>
                <c:pt idx="2">
                  <c:v>NOVENO</c:v>
                </c:pt>
                <c:pt idx="3">
                  <c:v>TOTAL</c:v>
                </c:pt>
              </c:strCache>
            </c:strRef>
          </c:cat>
          <c:val>
            <c:numRef>
              <c:f>'RESUMEN DANLI'!$D$9:$D$12</c:f>
              <c:numCache>
                <c:formatCode>0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13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FF-4896-961F-A2895FE620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4556088"/>
        <c:axId val="334558520"/>
        <c:axId val="0"/>
      </c:bar3DChart>
      <c:catAx>
        <c:axId val="334556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4558520"/>
        <c:crosses val="autoZero"/>
        <c:auto val="1"/>
        <c:lblAlgn val="ctr"/>
        <c:lblOffset val="100"/>
        <c:noMultiLvlLbl val="0"/>
      </c:catAx>
      <c:valAx>
        <c:axId val="334558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/>
                  <a:t>CANTIDAD DE ALUMNOS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3345560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857ADAD4-2676-4D67-BD08-B904B73D3C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63FEDA9-F76C-4F93-A1A3-F78689F03B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9F5DF-1E25-43FC-BF1C-C6430F5FA668}" type="datetimeFigureOut">
              <a:rPr lang="es-HN" smtClean="0"/>
              <a:t>12/04/2019</a:t>
            </a:fld>
            <a:endParaRPr lang="es-HN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xmlns="" id="{BB2482A9-D191-4861-B991-1BF4C4EAE9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xmlns="" id="{1574673D-437E-4F14-B063-3967760F9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F2AB902-6FEC-48E3-98A4-46B16B3BA4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A62F318-E56A-4B12-AD92-ACD1DF905F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303D3-4B65-4322-800A-0FD13C9BB11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3513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16BC4-92D1-4977-A6F5-BD8870615497}" type="slidenum">
              <a:rPr lang="es-HN" smtClean="0"/>
              <a:t>7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2704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303D3-4B65-4322-800A-0FD13C9BB114}" type="slidenum">
              <a:rPr lang="es-HN" smtClean="0"/>
              <a:t>13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1207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AAC9-7B07-4C27-B2CF-C6690B9150D2}" type="datetimeFigureOut">
              <a:rPr lang="es-HN" smtClean="0"/>
              <a:t>12/04/2019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3E99-66A8-4014-ACBF-BFA49229ECE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2535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AAC9-7B07-4C27-B2CF-C6690B9150D2}" type="datetimeFigureOut">
              <a:rPr lang="es-HN" smtClean="0"/>
              <a:t>12/04/2019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3E99-66A8-4014-ACBF-BFA49229ECE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2530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AAC9-7B07-4C27-B2CF-C6690B9150D2}" type="datetimeFigureOut">
              <a:rPr lang="es-HN" smtClean="0"/>
              <a:t>12/04/2019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3E99-66A8-4014-ACBF-BFA49229ECE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79715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AAC9-7B07-4C27-B2CF-C6690B9150D2}" type="datetimeFigureOut">
              <a:rPr lang="es-HN" smtClean="0"/>
              <a:t>12/04/2019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3E99-66A8-4014-ACBF-BFA49229ECEA}" type="slidenum">
              <a:rPr lang="es-HN" smtClean="0"/>
              <a:t>‹Nº›</a:t>
            </a:fld>
            <a:endParaRPr lang="es-H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7759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AAC9-7B07-4C27-B2CF-C6690B9150D2}" type="datetimeFigureOut">
              <a:rPr lang="es-HN" smtClean="0"/>
              <a:t>12/04/2019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3E99-66A8-4014-ACBF-BFA49229ECE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885577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AAC9-7B07-4C27-B2CF-C6690B9150D2}" type="datetimeFigureOut">
              <a:rPr lang="es-HN" smtClean="0"/>
              <a:t>12/04/2019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3E99-66A8-4014-ACBF-BFA49229ECE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826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AAC9-7B07-4C27-B2CF-C6690B9150D2}" type="datetimeFigureOut">
              <a:rPr lang="es-HN" smtClean="0"/>
              <a:t>12/04/2019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3E99-66A8-4014-ACBF-BFA49229ECE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32238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AAC9-7B07-4C27-B2CF-C6690B9150D2}" type="datetimeFigureOut">
              <a:rPr lang="es-HN" smtClean="0"/>
              <a:t>12/04/2019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3E99-66A8-4014-ACBF-BFA49229ECE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72427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AAC9-7B07-4C27-B2CF-C6690B9150D2}" type="datetimeFigureOut">
              <a:rPr lang="es-HN" smtClean="0"/>
              <a:t>12/04/2019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3E99-66A8-4014-ACBF-BFA49229ECE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9051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AAC9-7B07-4C27-B2CF-C6690B9150D2}" type="datetimeFigureOut">
              <a:rPr lang="es-HN" smtClean="0"/>
              <a:t>12/04/2019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3E99-66A8-4014-ACBF-BFA49229ECE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6661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AAC9-7B07-4C27-B2CF-C6690B9150D2}" type="datetimeFigureOut">
              <a:rPr lang="es-HN" smtClean="0"/>
              <a:t>12/04/2019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3E99-66A8-4014-ACBF-BFA49229ECE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950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AAC9-7B07-4C27-B2CF-C6690B9150D2}" type="datetimeFigureOut">
              <a:rPr lang="es-HN" smtClean="0"/>
              <a:t>12/04/2019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3E99-66A8-4014-ACBF-BFA49229ECE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6871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AAC9-7B07-4C27-B2CF-C6690B9150D2}" type="datetimeFigureOut">
              <a:rPr lang="es-HN" smtClean="0"/>
              <a:t>12/04/2019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3E99-66A8-4014-ACBF-BFA49229ECE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7747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AAC9-7B07-4C27-B2CF-C6690B9150D2}" type="datetimeFigureOut">
              <a:rPr lang="es-HN" smtClean="0"/>
              <a:t>12/04/2019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3E99-66A8-4014-ACBF-BFA49229ECE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4034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AAC9-7B07-4C27-B2CF-C6690B9150D2}" type="datetimeFigureOut">
              <a:rPr lang="es-HN" smtClean="0"/>
              <a:t>12/04/2019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3E99-66A8-4014-ACBF-BFA49229ECE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5347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AAC9-7B07-4C27-B2CF-C6690B9150D2}" type="datetimeFigureOut">
              <a:rPr lang="es-HN" smtClean="0"/>
              <a:t>12/04/2019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3E99-66A8-4014-ACBF-BFA49229ECE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0055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AAC9-7B07-4C27-B2CF-C6690B9150D2}" type="datetimeFigureOut">
              <a:rPr lang="es-HN" smtClean="0"/>
              <a:t>12/04/2019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3E99-66A8-4014-ACBF-BFA49229ECE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4211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CEAAC9-7B07-4C27-B2CF-C6690B9150D2}" type="datetimeFigureOut">
              <a:rPr lang="es-HN" smtClean="0"/>
              <a:t>12/04/2019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813E99-66A8-4014-ACBF-BFA49229ECE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5901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4024AB-F3A8-424D-9219-56D77148F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861447">
            <a:off x="126110" y="1523616"/>
            <a:ext cx="10543726" cy="1327749"/>
          </a:xfrm>
        </p:spPr>
        <p:txBody>
          <a:bodyPr>
            <a:normAutofit/>
          </a:bodyPr>
          <a:lstStyle/>
          <a:p>
            <a:r>
              <a:rPr lang="es-MX" sz="6000" dirty="0"/>
              <a:t>INFORME TPA</a:t>
            </a:r>
            <a:endParaRPr lang="es-HN" sz="6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2A29AE9-4B51-4327-B130-8965D75B8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563815"/>
            <a:ext cx="8689976" cy="1693985"/>
          </a:xfrm>
        </p:spPr>
        <p:txBody>
          <a:bodyPr>
            <a:normAutofit/>
          </a:bodyPr>
          <a:lstStyle/>
          <a:p>
            <a:endParaRPr lang="es-MX" dirty="0"/>
          </a:p>
          <a:p>
            <a:r>
              <a:rPr lang="es-MX" sz="2800" b="1" dirty="0"/>
              <a:t>DIRECCION DEPARTAMENTAL DE EDUCACION EL PARAISO</a:t>
            </a:r>
            <a:endParaRPr lang="es-HN" sz="28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A5775B7-02F4-4114-85D6-B31280266A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87" y="5257799"/>
            <a:ext cx="1935678" cy="1160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DA93F03-3712-43C4-AB63-5DC808E459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1" y="206399"/>
            <a:ext cx="2743200" cy="17817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9E05938-1506-4369-903E-596E63E49D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 bwMode="auto">
          <a:xfrm>
            <a:off x="9069388" y="0"/>
            <a:ext cx="2743200" cy="178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68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49A150-8E7A-498C-8BEE-ABC42ACD1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356360"/>
          </a:xfrm>
        </p:spPr>
        <p:txBody>
          <a:bodyPr/>
          <a:lstStyle/>
          <a:p>
            <a:r>
              <a:rPr lang="es-MX" dirty="0"/>
              <a:t>matricula por centro educativo 12°</a:t>
            </a:r>
            <a:endParaRPr lang="es-HN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8BDE7A09-CE7D-46F6-A0AD-4094DBBFD17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71811589"/>
              </p:ext>
            </p:extLst>
          </p:nvPr>
        </p:nvGraphicFramePr>
        <p:xfrm>
          <a:off x="522514" y="1356361"/>
          <a:ext cx="10755712" cy="490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486">
                  <a:extLst>
                    <a:ext uri="{9D8B030D-6E8A-4147-A177-3AD203B41FA5}">
                      <a16:colId xmlns:a16="http://schemas.microsoft.com/office/drawing/2014/main" xmlns="" val="3647338724"/>
                    </a:ext>
                  </a:extLst>
                </a:gridCol>
                <a:gridCol w="7451976">
                  <a:extLst>
                    <a:ext uri="{9D8B030D-6E8A-4147-A177-3AD203B41FA5}">
                      <a16:colId xmlns:a16="http://schemas.microsoft.com/office/drawing/2014/main" xmlns="" val="3076360030"/>
                    </a:ext>
                  </a:extLst>
                </a:gridCol>
                <a:gridCol w="2810250">
                  <a:extLst>
                    <a:ext uri="{9D8B030D-6E8A-4147-A177-3AD203B41FA5}">
                      <a16:colId xmlns:a16="http://schemas.microsoft.com/office/drawing/2014/main" xmlns="" val="2462831239"/>
                    </a:ext>
                  </a:extLst>
                </a:gridCol>
              </a:tblGrid>
              <a:tr h="810528">
                <a:tc>
                  <a:txBody>
                    <a:bodyPr/>
                    <a:lstStyle/>
                    <a:p>
                      <a:r>
                        <a:rPr lang="es-MX" dirty="0"/>
                        <a:t>N°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Centro Educativo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Matrícula</a:t>
                      </a:r>
                      <a:endParaRPr lang="es-H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0459907"/>
                  </a:ext>
                </a:extLst>
              </a:tr>
              <a:tr h="810528">
                <a:tc>
                  <a:txBody>
                    <a:bodyPr/>
                    <a:lstStyle/>
                    <a:p>
                      <a:r>
                        <a:rPr lang="es-MX" sz="2400" dirty="0"/>
                        <a:t>1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Instituto Departamental de Oriente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6</a:t>
                      </a:r>
                      <a:endParaRPr lang="es-HN" sz="28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9935898"/>
                  </a:ext>
                </a:extLst>
              </a:tr>
              <a:tr h="810528">
                <a:tc>
                  <a:txBody>
                    <a:bodyPr/>
                    <a:lstStyle/>
                    <a:p>
                      <a:r>
                        <a:rPr lang="es-MX" sz="2400" dirty="0"/>
                        <a:t>2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Instituto Técnico Alejandro Flores</a:t>
                      </a:r>
                      <a:endParaRPr lang="es-HN" sz="28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3</a:t>
                      </a:r>
                      <a:endParaRPr lang="es-HN" sz="28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1776731"/>
                  </a:ext>
                </a:extLst>
              </a:tr>
              <a:tr h="810528">
                <a:tc>
                  <a:txBody>
                    <a:bodyPr/>
                    <a:lstStyle/>
                    <a:p>
                      <a:r>
                        <a:rPr lang="es-MX" sz="2400" dirty="0"/>
                        <a:t>3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Instituto Ignacio Rodríguez Espinoza</a:t>
                      </a:r>
                      <a:endParaRPr lang="es-HN" sz="28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2</a:t>
                      </a:r>
                      <a:endParaRPr lang="es-HN" sz="28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3244253"/>
                  </a:ext>
                </a:extLst>
              </a:tr>
              <a:tr h="810528">
                <a:tc>
                  <a:txBody>
                    <a:bodyPr/>
                    <a:lstStyle/>
                    <a:p>
                      <a:r>
                        <a:rPr lang="es-MX" sz="2400" dirty="0"/>
                        <a:t>4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Instituto Jamastrán</a:t>
                      </a:r>
                      <a:endParaRPr lang="es-HN" sz="28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2</a:t>
                      </a:r>
                      <a:endParaRPr lang="es-HN" sz="28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1625520"/>
                  </a:ext>
                </a:extLst>
              </a:tr>
              <a:tr h="848362">
                <a:tc>
                  <a:txBody>
                    <a:bodyPr/>
                    <a:lstStyle/>
                    <a:p>
                      <a:r>
                        <a:rPr lang="es-MX" sz="2400" dirty="0"/>
                        <a:t>5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Instituto Isidro Pineda Rodríguez</a:t>
                      </a:r>
                      <a:endParaRPr lang="es-HN" sz="28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2</a:t>
                      </a:r>
                      <a:endParaRPr lang="es-HN" sz="28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0850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580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D5A7DD-BAF9-4094-9EEF-9D89176A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4301"/>
            <a:ext cx="10364451" cy="952500"/>
          </a:xfrm>
        </p:spPr>
        <p:txBody>
          <a:bodyPr/>
          <a:lstStyle/>
          <a:p>
            <a:r>
              <a:rPr lang="es-MX" dirty="0"/>
              <a:t>Matricula en graficas</a:t>
            </a:r>
            <a:endParaRPr lang="es-HN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A962C878-A307-423C-84B8-D90BD1BE620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52491772"/>
              </p:ext>
            </p:extLst>
          </p:nvPr>
        </p:nvGraphicFramePr>
        <p:xfrm>
          <a:off x="355600" y="1206500"/>
          <a:ext cx="11595100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6130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EEC69C-B065-494A-88FC-5C0C7D31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264E95A2-3EBF-456F-920A-EC62FBDBC49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53816809"/>
              </p:ext>
            </p:extLst>
          </p:nvPr>
        </p:nvGraphicFramePr>
        <p:xfrm>
          <a:off x="804672" y="618517"/>
          <a:ext cx="10363200" cy="5501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56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EA28B6-503A-4166-995E-B7E71470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24797"/>
          </a:xfrm>
        </p:spPr>
        <p:txBody>
          <a:bodyPr/>
          <a:lstStyle/>
          <a:p>
            <a:r>
              <a:rPr lang="es-MX" dirty="0"/>
              <a:t>Retrasadas 2019</a:t>
            </a:r>
            <a:endParaRPr lang="es-HN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B5768B2E-3C54-4BC9-BEA1-DB26C7B8DCD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7410971"/>
              </p:ext>
            </p:extLst>
          </p:nvPr>
        </p:nvGraphicFramePr>
        <p:xfrm>
          <a:off x="912523" y="2290893"/>
          <a:ext cx="10364450" cy="4202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020">
                  <a:extLst>
                    <a:ext uri="{9D8B030D-6E8A-4147-A177-3AD203B41FA5}">
                      <a16:colId xmlns:a16="http://schemas.microsoft.com/office/drawing/2014/main" xmlns="" val="1807133965"/>
                    </a:ext>
                  </a:extLst>
                </a:gridCol>
                <a:gridCol w="3918857">
                  <a:extLst>
                    <a:ext uri="{9D8B030D-6E8A-4147-A177-3AD203B41FA5}">
                      <a16:colId xmlns:a16="http://schemas.microsoft.com/office/drawing/2014/main" xmlns="" val="247042071"/>
                    </a:ext>
                  </a:extLst>
                </a:gridCol>
                <a:gridCol w="2228693">
                  <a:extLst>
                    <a:ext uri="{9D8B030D-6E8A-4147-A177-3AD203B41FA5}">
                      <a16:colId xmlns:a16="http://schemas.microsoft.com/office/drawing/2014/main" xmlns="" val="247629815"/>
                    </a:ext>
                  </a:extLst>
                </a:gridCol>
                <a:gridCol w="3561880">
                  <a:extLst>
                    <a:ext uri="{9D8B030D-6E8A-4147-A177-3AD203B41FA5}">
                      <a16:colId xmlns:a16="http://schemas.microsoft.com/office/drawing/2014/main" xmlns="" val="4001409000"/>
                    </a:ext>
                  </a:extLst>
                </a:gridCol>
              </a:tblGrid>
              <a:tr h="836252">
                <a:tc>
                  <a:txBody>
                    <a:bodyPr/>
                    <a:lstStyle/>
                    <a:p>
                      <a:r>
                        <a:rPr lang="es-MX" dirty="0"/>
                        <a:t>N°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Centro Educativo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Lugar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Llevan retrasada</a:t>
                      </a:r>
                      <a:endParaRPr lang="es-H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5444222"/>
                  </a:ext>
                </a:extLst>
              </a:tr>
              <a:tr h="863326">
                <a:tc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Instituto Frank Ramírez Mathew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Yuscarán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HN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8689521"/>
                  </a:ext>
                </a:extLst>
              </a:tr>
              <a:tr h="530181">
                <a:tc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Instituto Polivalente Oropolí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Oropolí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HN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44794233"/>
                  </a:ext>
                </a:extLst>
              </a:tr>
              <a:tr h="530181">
                <a:tc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Instituto Alfonso XIII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Trojes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HN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90360189"/>
                  </a:ext>
                </a:extLst>
              </a:tr>
              <a:tr h="863326">
                <a:tc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Instituto Departamental de Oriente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Danlí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  <a:endParaRPr lang="es-HN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74145319"/>
                  </a:ext>
                </a:extLst>
              </a:tr>
              <a:tr h="530181">
                <a:tc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TOTAL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187</a:t>
                      </a:r>
                      <a:endParaRPr lang="es-HN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9144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8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4AF496-E2EB-4E93-A83A-E9F1A2B5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32762">
            <a:off x="913775" y="618517"/>
            <a:ext cx="10364451" cy="5172682"/>
          </a:xfrm>
        </p:spPr>
        <p:txBody>
          <a:bodyPr>
            <a:normAutofit/>
          </a:bodyPr>
          <a:lstStyle/>
          <a:p>
            <a:r>
              <a:rPr lang="es-MX" sz="8000" dirty="0"/>
              <a:t>Aspecto ADMINISTRATIVO</a:t>
            </a:r>
            <a:endParaRPr lang="es-HN" sz="8000" dirty="0"/>
          </a:p>
        </p:txBody>
      </p:sp>
    </p:spTree>
    <p:extLst>
      <p:ext uri="{BB962C8B-B14F-4D97-AF65-F5344CB8AC3E}">
        <p14:creationId xmlns:p14="http://schemas.microsoft.com/office/powerpoint/2010/main" val="1891698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A36671-B161-4CD3-85E5-241CB1F74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INFORME ECONOMICO</a:t>
            </a:r>
            <a:endParaRPr lang="es-HN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2F66ECF7-5E37-4C1D-88BE-60CA7E13593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01943967"/>
              </p:ext>
            </p:extLst>
          </p:nvPr>
        </p:nvGraphicFramePr>
        <p:xfrm>
          <a:off x="914400" y="2366962"/>
          <a:ext cx="10363200" cy="26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400">
                  <a:extLst>
                    <a:ext uri="{9D8B030D-6E8A-4147-A177-3AD203B41FA5}">
                      <a16:colId xmlns:a16="http://schemas.microsoft.com/office/drawing/2014/main" xmlns="" val="542111223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xmlns="" val="418512986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xmlns="" val="3231521105"/>
                    </a:ext>
                  </a:extLst>
                </a:gridCol>
              </a:tblGrid>
              <a:tr h="1119188">
                <a:tc>
                  <a:txBody>
                    <a:bodyPr/>
                    <a:lstStyle/>
                    <a:p>
                      <a:pPr algn="ctr"/>
                      <a:r>
                        <a:rPr lang="es-MX" sz="4400" dirty="0"/>
                        <a:t>INGRESO</a:t>
                      </a:r>
                      <a:endParaRPr lang="es-HN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400" dirty="0"/>
                        <a:t>EGRESO</a:t>
                      </a:r>
                      <a:endParaRPr lang="es-HN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400" dirty="0"/>
                        <a:t>SALDO</a:t>
                      </a:r>
                      <a:endParaRPr lang="es-HN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0854217"/>
                  </a:ext>
                </a:extLst>
              </a:tr>
              <a:tr h="1569244">
                <a:tc>
                  <a:txBody>
                    <a:bodyPr/>
                    <a:lstStyle/>
                    <a:p>
                      <a:pPr algn="ctr"/>
                      <a:r>
                        <a:rPr lang="es-MX" sz="4400" dirty="0" smtClean="0"/>
                        <a:t>1251,276.28</a:t>
                      </a:r>
                      <a:endParaRPr lang="es-MX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4400" u="none" strike="noStrike" dirty="0" smtClean="0">
                          <a:effectLst/>
                        </a:rPr>
                        <a:t>1134,981.28</a:t>
                      </a:r>
                      <a:endParaRPr lang="es-HN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400" dirty="0"/>
                        <a:t>116,295.00</a:t>
                      </a:r>
                      <a:endParaRPr lang="es-HN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1740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49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A36671-B161-4CD3-85E5-241CB1F7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075" y="212117"/>
            <a:ext cx="10364451" cy="714983"/>
          </a:xfrm>
        </p:spPr>
        <p:txBody>
          <a:bodyPr/>
          <a:lstStyle/>
          <a:p>
            <a:r>
              <a:rPr lang="es-MX" dirty="0"/>
              <a:t>INFORME ECONOMICO</a:t>
            </a:r>
            <a:endParaRPr lang="es-HN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155126"/>
              </p:ext>
            </p:extLst>
          </p:nvPr>
        </p:nvGraphicFramePr>
        <p:xfrm>
          <a:off x="482600" y="1550988"/>
          <a:ext cx="11353800" cy="4519613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4795953"/>
                <a:gridCol w="2547973"/>
                <a:gridCol w="2253609"/>
                <a:gridCol w="1756265"/>
              </a:tblGrid>
              <a:tr h="1291318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CENTRO SEDE</a:t>
                      </a:r>
                      <a:endParaRPr lang="es-HN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PAGO DE </a:t>
                      </a:r>
                      <a:r>
                        <a:rPr lang="es-HN" sz="2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PLANILLA</a:t>
                      </a:r>
                      <a:endParaRPr lang="es-HN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PERSONAL</a:t>
                      </a:r>
                      <a:endParaRPr lang="es-HN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MESES PAGADOS</a:t>
                      </a:r>
                      <a:endParaRPr lang="es-HN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45659"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u="none" strike="noStrike">
                          <a:effectLst/>
                        </a:rPr>
                        <a:t>IDO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u="none" strike="noStrike" dirty="0">
                          <a:effectLst/>
                        </a:rPr>
                        <a:t> </a:t>
                      </a:r>
                      <a:r>
                        <a:rPr lang="es-HN" sz="2400" u="none" strike="noStrike" dirty="0" smtClean="0">
                          <a:effectLst/>
                        </a:rPr>
                        <a:t>L.</a:t>
                      </a:r>
                      <a:r>
                        <a:rPr lang="es-HN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es-HN" sz="2400" u="none" strike="noStrike" dirty="0" smtClean="0">
                          <a:effectLst/>
                        </a:rPr>
                        <a:t>808,468.28 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 dirty="0">
                          <a:effectLst/>
                        </a:rPr>
                        <a:t>2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45659"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u="none" strike="noStrike">
                          <a:effectLst/>
                        </a:rPr>
                        <a:t>INSTITUTO OROPOLI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u="none" strike="noStrike" dirty="0">
                          <a:effectLst/>
                        </a:rPr>
                        <a:t> </a:t>
                      </a:r>
                      <a:r>
                        <a:rPr lang="es-HN" sz="2400" u="none" strike="noStrike" dirty="0" smtClean="0">
                          <a:effectLst/>
                        </a:rPr>
                        <a:t>L. 60,353.00 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 dirty="0">
                          <a:effectLst/>
                        </a:rPr>
                        <a:t>2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45659"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u="none" strike="noStrike">
                          <a:effectLst/>
                        </a:rPr>
                        <a:t>INSTITUTO FRANK RAMIREZ MATEUS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u="none" strike="noStrike" dirty="0">
                          <a:effectLst/>
                        </a:rPr>
                        <a:t> </a:t>
                      </a:r>
                      <a:r>
                        <a:rPr lang="es-HN" sz="2400" u="none" strike="noStrike" dirty="0" smtClean="0">
                          <a:effectLst/>
                        </a:rPr>
                        <a:t>L. 199,560.00 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 dirty="0">
                          <a:effectLst/>
                        </a:rPr>
                        <a:t>2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45659"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u="none" strike="noStrike">
                          <a:effectLst/>
                        </a:rPr>
                        <a:t>INSTITUTO ALFONSO XIII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u="none" strike="noStrike" dirty="0">
                          <a:effectLst/>
                        </a:rPr>
                        <a:t> </a:t>
                      </a:r>
                      <a:r>
                        <a:rPr lang="es-HN" sz="2400" u="none" strike="noStrike" dirty="0" smtClean="0">
                          <a:effectLst/>
                        </a:rPr>
                        <a:t>L. 66,600.00 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 dirty="0">
                          <a:effectLst/>
                        </a:rPr>
                        <a:t>2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45659"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u="none" strike="noStrike" dirty="0">
                          <a:effectLst/>
                        </a:rPr>
                        <a:t>TOTAL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u="none" strike="noStrike" dirty="0">
                          <a:effectLst/>
                        </a:rPr>
                        <a:t> </a:t>
                      </a:r>
                      <a:r>
                        <a:rPr lang="es-HN" sz="2400" u="none" strike="noStrike" dirty="0" smtClean="0">
                          <a:effectLst/>
                        </a:rPr>
                        <a:t>L. 1134,981.28 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 dirty="0">
                          <a:effectLst/>
                        </a:rPr>
                        <a:t>73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 dirty="0">
                          <a:effectLst/>
                        </a:rPr>
                        <a:t>2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27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B01BDC-7624-4D0A-A5F0-2CF30AE1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67FC55A-D644-43CE-88E9-F324A266B3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19893048">
            <a:off x="525009" y="810144"/>
            <a:ext cx="11596592" cy="4799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8800" dirty="0">
                <a:latin typeface="Arial Black" panose="020B0A04020102020204" pitchFamily="34" charset="0"/>
              </a:rPr>
              <a:t>       </a:t>
            </a:r>
            <a:r>
              <a:rPr lang="es-MX" sz="9600" dirty="0">
                <a:latin typeface="Arial Black" panose="020B0A04020102020204" pitchFamily="34" charset="0"/>
              </a:rPr>
              <a:t>MUCHAS       GRACIAS</a:t>
            </a:r>
            <a:endParaRPr lang="es-HN" sz="9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8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A8882A-22B9-41D1-A257-1AF8793F8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dirty="0"/>
              <a:t>normativa</a:t>
            </a:r>
            <a:endParaRPr lang="es-HN" sz="5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F1948AF-08BA-429B-83D3-7AD5112CB1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69567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sz="4800" dirty="0"/>
              <a:t>Oficio circular N° 0036-se-2017   del 4 de agosto 2017</a:t>
            </a:r>
            <a:endParaRPr lang="es-HN" sz="4800" dirty="0"/>
          </a:p>
        </p:txBody>
      </p:sp>
      <p:sp>
        <p:nvSpPr>
          <p:cNvPr id="5" name="Flecha: curvada hacia la izquierda 4">
            <a:extLst>
              <a:ext uri="{FF2B5EF4-FFF2-40B4-BE49-F238E27FC236}">
                <a16:creationId xmlns:a16="http://schemas.microsoft.com/office/drawing/2014/main" xmlns="" id="{3301F02D-4105-47BA-86F6-6B8CCC46BE7B}"/>
              </a:ext>
            </a:extLst>
          </p:cNvPr>
          <p:cNvSpPr/>
          <p:nvPr/>
        </p:nvSpPr>
        <p:spPr>
          <a:xfrm rot="18661538">
            <a:off x="5641848" y="1810512"/>
            <a:ext cx="1289304" cy="23225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4E1BC9-8A06-4FEC-B5CD-E9378E73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/>
              <a:t>TPA (Todos Podemos avanzar)</a:t>
            </a:r>
            <a:endParaRPr lang="es-HN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0EBEF19-F1AB-4A89-8D18-55F26A35F5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3761" y="2470068"/>
            <a:ext cx="11634458" cy="2992581"/>
          </a:xfrm>
        </p:spPr>
        <p:txBody>
          <a:bodyPr>
            <a:normAutofit fontScale="77500" lnSpcReduction="20000"/>
          </a:bodyPr>
          <a:lstStyle/>
          <a:p>
            <a:r>
              <a:rPr lang="es-MX" sz="3500" dirty="0"/>
              <a:t>Es un proyecto de prevención, protección, inclusión y justicia social para los alumnos excluidos por diferentes razones, que se hace de una manera practica de reinserción al sistema educativo.</a:t>
            </a:r>
          </a:p>
          <a:p>
            <a:r>
              <a:rPr lang="es-MX" sz="3500" dirty="0"/>
              <a:t>Orientado a los estudiantes que reprobaron mas de una asignatura de los nuevos bachilleratos técnicos profesionales, para los que han retornado en condición de migrantes</a:t>
            </a:r>
            <a:r>
              <a:rPr lang="es-MX" dirty="0"/>
              <a:t>.</a:t>
            </a:r>
            <a:endParaRPr lang="es-HN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F16651A-75FA-4F50-816A-4342E8AC7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 bwMode="auto">
          <a:xfrm>
            <a:off x="9690265" y="5272644"/>
            <a:ext cx="2347954" cy="149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34C129E-1218-4B87-9599-486FEDD2D6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1" y="5272644"/>
            <a:ext cx="2743200" cy="1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8FF771-EDB5-475E-8D49-C62A5F90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4FEDB51-C758-4939-B606-6BCEF92ECC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20008885">
            <a:off x="371812" y="265601"/>
            <a:ext cx="10363826" cy="5640844"/>
          </a:xfrm>
        </p:spPr>
        <p:txBody>
          <a:bodyPr>
            <a:normAutofit/>
          </a:bodyPr>
          <a:lstStyle/>
          <a:p>
            <a:endParaRPr lang="es-MX" dirty="0"/>
          </a:p>
          <a:p>
            <a:pPr marL="0" indent="0">
              <a:buNone/>
            </a:pPr>
            <a:r>
              <a:rPr lang="es-MX" dirty="0"/>
              <a:t>                                  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                                                             </a:t>
            </a:r>
            <a:r>
              <a:rPr lang="es-MX" sz="6600" dirty="0">
                <a:latin typeface="Arial Black" panose="020B0A04020102020204" pitchFamily="34" charset="0"/>
                <a:cs typeface="Aharoni" panose="020B0604020202020204" pitchFamily="2" charset="-79"/>
              </a:rPr>
              <a:t>Aspectos                pedagógicos</a:t>
            </a:r>
            <a:endParaRPr lang="es-HN" sz="6600" dirty="0">
              <a:latin typeface="Arial Black" panose="020B0A04020102020204" pitchFamily="34" charset="0"/>
              <a:cs typeface="Aharoni" panose="020B0604020202020204" pitchFamily="2" charset="-79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F668C09-B370-44E5-8E94-16DD65BF87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618516"/>
            <a:ext cx="3180554" cy="22338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244A78F-2643-45C2-A8DC-B4E47C946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 bwMode="auto">
          <a:xfrm>
            <a:off x="8420669" y="4067033"/>
            <a:ext cx="3440129" cy="23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91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ACC665-9B4B-4E0D-8D66-3AE61E350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Coordinadores sedes tpa</a:t>
            </a:r>
            <a:endParaRPr lang="es-HN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6B44F904-A719-4B5D-ACA1-50AE0AD0495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56765525"/>
              </p:ext>
            </p:extLst>
          </p:nvPr>
        </p:nvGraphicFramePr>
        <p:xfrm>
          <a:off x="914400" y="2366963"/>
          <a:ext cx="10015855" cy="4343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xmlns="" val="3581458472"/>
                    </a:ext>
                  </a:extLst>
                </a:gridCol>
                <a:gridCol w="3399155">
                  <a:extLst>
                    <a:ext uri="{9D8B030D-6E8A-4147-A177-3AD203B41FA5}">
                      <a16:colId xmlns:a16="http://schemas.microsoft.com/office/drawing/2014/main" xmlns="" val="2607224201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xmlns="" val="1308136113"/>
                    </a:ext>
                  </a:extLst>
                </a:gridCol>
                <a:gridCol w="3594100">
                  <a:extLst>
                    <a:ext uri="{9D8B030D-6E8A-4147-A177-3AD203B41FA5}">
                      <a16:colId xmlns:a16="http://schemas.microsoft.com/office/drawing/2014/main" xmlns="" val="2866918161"/>
                    </a:ext>
                  </a:extLst>
                </a:gridCol>
              </a:tblGrid>
              <a:tr h="985837">
                <a:tc>
                  <a:txBody>
                    <a:bodyPr/>
                    <a:lstStyle/>
                    <a:p>
                      <a:r>
                        <a:rPr lang="es-MX" dirty="0"/>
                        <a:t>N°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/>
                        <a:t>               SEDE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      Municipio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       Coordinador (a)</a:t>
                      </a:r>
                      <a:endParaRPr lang="es-H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479656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s-MX" dirty="0"/>
                        <a:t>1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Instituto Frank Ramírez Mathew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Yuscarán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Carla Patricia Flores</a:t>
                      </a:r>
                      <a:endParaRPr lang="es-H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4641369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r>
                        <a:rPr lang="es-MX" dirty="0"/>
                        <a:t>2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Instituto Polivalente Oropolí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Oropolí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Andrea Ovinia Herrera</a:t>
                      </a:r>
                      <a:endParaRPr lang="es-H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6454690"/>
                  </a:ext>
                </a:extLst>
              </a:tr>
              <a:tr h="642620">
                <a:tc>
                  <a:txBody>
                    <a:bodyPr/>
                    <a:lstStyle/>
                    <a:p>
                      <a:r>
                        <a:rPr lang="es-MX" dirty="0"/>
                        <a:t>3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Instituto Alfonso XIII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Trojes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Nahún Orlando Rivas</a:t>
                      </a:r>
                      <a:endParaRPr lang="es-H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4934715"/>
                  </a:ext>
                </a:extLst>
              </a:tr>
              <a:tr h="1069340">
                <a:tc>
                  <a:txBody>
                    <a:bodyPr/>
                    <a:lstStyle/>
                    <a:p>
                      <a:r>
                        <a:rPr lang="es-MX" dirty="0"/>
                        <a:t>4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Instituto Departamental de Oriente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Danlí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Magdalena Mendoza y Katty Lizeth Serrano </a:t>
                      </a:r>
                      <a:endParaRPr lang="es-H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8097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48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CBFD3A-0628-4F94-8BD8-0849E726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2400"/>
            <a:ext cx="10364451" cy="895350"/>
          </a:xfrm>
        </p:spPr>
        <p:txBody>
          <a:bodyPr/>
          <a:lstStyle/>
          <a:p>
            <a:r>
              <a:rPr lang="es-MX" dirty="0"/>
              <a:t>Docentes</a:t>
            </a:r>
            <a:endParaRPr lang="es-HN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10CFAD5E-348C-4F72-B5DE-71AF8A31A0B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39692511"/>
              </p:ext>
            </p:extLst>
          </p:nvPr>
        </p:nvGraphicFramePr>
        <p:xfrm>
          <a:off x="527051" y="857250"/>
          <a:ext cx="11258549" cy="5416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034">
                  <a:extLst>
                    <a:ext uri="{9D8B030D-6E8A-4147-A177-3AD203B41FA5}">
                      <a16:colId xmlns:a16="http://schemas.microsoft.com/office/drawing/2014/main" xmlns="" val="3390507439"/>
                    </a:ext>
                  </a:extLst>
                </a:gridCol>
                <a:gridCol w="3869294">
                  <a:extLst>
                    <a:ext uri="{9D8B030D-6E8A-4147-A177-3AD203B41FA5}">
                      <a16:colId xmlns:a16="http://schemas.microsoft.com/office/drawing/2014/main" xmlns="" val="2806030706"/>
                    </a:ext>
                  </a:extLst>
                </a:gridCol>
                <a:gridCol w="2235740">
                  <a:extLst>
                    <a:ext uri="{9D8B030D-6E8A-4147-A177-3AD203B41FA5}">
                      <a16:colId xmlns:a16="http://schemas.microsoft.com/office/drawing/2014/main" xmlns="" val="2983720783"/>
                    </a:ext>
                  </a:extLst>
                </a:gridCol>
                <a:gridCol w="1596957">
                  <a:extLst>
                    <a:ext uri="{9D8B030D-6E8A-4147-A177-3AD203B41FA5}">
                      <a16:colId xmlns:a16="http://schemas.microsoft.com/office/drawing/2014/main" xmlns="" val="3194891076"/>
                    </a:ext>
                  </a:extLst>
                </a:gridCol>
                <a:gridCol w="1437262">
                  <a:extLst>
                    <a:ext uri="{9D8B030D-6E8A-4147-A177-3AD203B41FA5}">
                      <a16:colId xmlns:a16="http://schemas.microsoft.com/office/drawing/2014/main" xmlns="" val="3124324470"/>
                    </a:ext>
                  </a:extLst>
                </a:gridCol>
                <a:gridCol w="1437262"/>
              </a:tblGrid>
              <a:tr h="1097897">
                <a:tc>
                  <a:txBody>
                    <a:bodyPr/>
                    <a:lstStyle/>
                    <a:p>
                      <a:r>
                        <a:rPr lang="es-MX" dirty="0"/>
                        <a:t>N°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SEDE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ADMINISTRATVO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CONSEJEROS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DOCENTES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H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1257981"/>
                  </a:ext>
                </a:extLst>
              </a:tr>
              <a:tr h="1170719">
                <a:tc>
                  <a:txBody>
                    <a:bodyPr/>
                    <a:lstStyle/>
                    <a:p>
                      <a:r>
                        <a:rPr lang="es-MX" dirty="0"/>
                        <a:t>1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Instituto Frank Ramírez Mathew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1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HN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8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2800" dirty="0" smtClean="0"/>
                        <a:t>9</a:t>
                      </a:r>
                      <a:endParaRPr lang="es-H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4271040"/>
                  </a:ext>
                </a:extLst>
              </a:tr>
              <a:tr h="1170719">
                <a:tc>
                  <a:txBody>
                    <a:bodyPr/>
                    <a:lstStyle/>
                    <a:p>
                      <a:r>
                        <a:rPr lang="es-MX" dirty="0"/>
                        <a:t>2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Instituto Polivalente Oropolí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1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6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2800" dirty="0" smtClean="0"/>
                        <a:t>7</a:t>
                      </a:r>
                      <a:endParaRPr lang="es-H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6351191"/>
                  </a:ext>
                </a:extLst>
              </a:tr>
              <a:tr h="806495">
                <a:tc>
                  <a:txBody>
                    <a:bodyPr/>
                    <a:lstStyle/>
                    <a:p>
                      <a:r>
                        <a:rPr lang="es-MX" dirty="0"/>
                        <a:t>3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Instituto Alfonso XIII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1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HN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4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2800" dirty="0" smtClean="0"/>
                        <a:t>5</a:t>
                      </a:r>
                      <a:endParaRPr lang="es-H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8423416"/>
                  </a:ext>
                </a:extLst>
              </a:tr>
              <a:tr h="1170719">
                <a:tc>
                  <a:txBody>
                    <a:bodyPr/>
                    <a:lstStyle/>
                    <a:p>
                      <a:r>
                        <a:rPr lang="es-MX" dirty="0"/>
                        <a:t>4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Instituto Departamental de Oriente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8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8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36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2800" dirty="0" smtClean="0"/>
                        <a:t>52</a:t>
                      </a:r>
                      <a:endParaRPr lang="es-H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9313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52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8B786D-4ADC-4E63-AF5D-A0298C80D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61515"/>
          </a:xfrm>
        </p:spPr>
        <p:txBody>
          <a:bodyPr/>
          <a:lstStyle/>
          <a:p>
            <a:r>
              <a:rPr lang="es-MX" dirty="0"/>
              <a:t>Matricula  2018-2019</a:t>
            </a:r>
            <a:endParaRPr lang="es-HN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FE0F59A8-3714-4F64-8D0A-B67528462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456411"/>
              </p:ext>
            </p:extLst>
          </p:nvPr>
        </p:nvGraphicFramePr>
        <p:xfrm>
          <a:off x="249382" y="1364974"/>
          <a:ext cx="11306514" cy="5524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618">
                  <a:extLst>
                    <a:ext uri="{9D8B030D-6E8A-4147-A177-3AD203B41FA5}">
                      <a16:colId xmlns:a16="http://schemas.microsoft.com/office/drawing/2014/main" xmlns="" val="3817112240"/>
                    </a:ext>
                  </a:extLst>
                </a:gridCol>
                <a:gridCol w="4046330">
                  <a:extLst>
                    <a:ext uri="{9D8B030D-6E8A-4147-A177-3AD203B41FA5}">
                      <a16:colId xmlns:a16="http://schemas.microsoft.com/office/drawing/2014/main" xmlns="" val="4148679166"/>
                    </a:ext>
                  </a:extLst>
                </a:gridCol>
                <a:gridCol w="1537253">
                  <a:extLst>
                    <a:ext uri="{9D8B030D-6E8A-4147-A177-3AD203B41FA5}">
                      <a16:colId xmlns:a16="http://schemas.microsoft.com/office/drawing/2014/main" xmlns="" val="3594845770"/>
                    </a:ext>
                  </a:extLst>
                </a:gridCol>
                <a:gridCol w="1630017">
                  <a:extLst>
                    <a:ext uri="{9D8B030D-6E8A-4147-A177-3AD203B41FA5}">
                      <a16:colId xmlns:a16="http://schemas.microsoft.com/office/drawing/2014/main" xmlns="" val="2757642898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xmlns="" val="1506249630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xmlns="" val="954252173"/>
                    </a:ext>
                  </a:extLst>
                </a:gridCol>
              </a:tblGrid>
              <a:tr h="781878">
                <a:tc>
                  <a:txBody>
                    <a:bodyPr/>
                    <a:lstStyle/>
                    <a:p>
                      <a:r>
                        <a:rPr lang="es-MX" dirty="0"/>
                        <a:t>N°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SEDE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Matricula Inicial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Matricula Final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Evaluados 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Reprobados</a:t>
                      </a:r>
                      <a:endParaRPr lang="es-H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2873103"/>
                  </a:ext>
                </a:extLst>
              </a:tr>
              <a:tr h="804749">
                <a:tc>
                  <a:txBody>
                    <a:bodyPr/>
                    <a:lstStyle/>
                    <a:p>
                      <a:r>
                        <a:rPr lang="es-MX" dirty="0"/>
                        <a:t>1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Instituto Frank Ramírez Mathew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9795157"/>
                  </a:ext>
                </a:extLst>
              </a:tr>
              <a:tr h="799176">
                <a:tc>
                  <a:txBody>
                    <a:bodyPr/>
                    <a:lstStyle/>
                    <a:p>
                      <a:r>
                        <a:rPr lang="es-MX" dirty="0"/>
                        <a:t>2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Instituto Polivalente Oropolí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H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3531870"/>
                  </a:ext>
                </a:extLst>
              </a:tr>
              <a:tr h="765976">
                <a:tc>
                  <a:txBody>
                    <a:bodyPr/>
                    <a:lstStyle/>
                    <a:p>
                      <a:r>
                        <a:rPr lang="es-MX" dirty="0"/>
                        <a:t>3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Instituto Alfonso XIII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s-H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H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60477702"/>
                  </a:ext>
                </a:extLst>
              </a:tr>
              <a:tr h="890203">
                <a:tc>
                  <a:txBody>
                    <a:bodyPr/>
                    <a:lstStyle/>
                    <a:p>
                      <a:r>
                        <a:rPr lang="es-MX" dirty="0"/>
                        <a:t>4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Instituto Departamental de Oriente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1,427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1,402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1,402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38848523"/>
                  </a:ext>
                </a:extLst>
              </a:tr>
              <a:tr h="1141590">
                <a:tc>
                  <a:txBody>
                    <a:bodyPr/>
                    <a:lstStyle/>
                    <a:p>
                      <a:r>
                        <a:rPr lang="es-MX" dirty="0"/>
                        <a:t>Total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HN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1,847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1,822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1,822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85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899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78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49A150-8E7A-498C-8BEE-ABC42ACD1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356360"/>
          </a:xfrm>
        </p:spPr>
        <p:txBody>
          <a:bodyPr/>
          <a:lstStyle/>
          <a:p>
            <a:r>
              <a:rPr lang="es-MX" dirty="0"/>
              <a:t>matricula por centro educativo 10°</a:t>
            </a:r>
            <a:endParaRPr lang="es-HN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8BDE7A09-CE7D-46F6-A0AD-4094DBBFD17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87710410"/>
              </p:ext>
            </p:extLst>
          </p:nvPr>
        </p:nvGraphicFramePr>
        <p:xfrm>
          <a:off x="406400" y="1356361"/>
          <a:ext cx="10725151" cy="518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057">
                  <a:extLst>
                    <a:ext uri="{9D8B030D-6E8A-4147-A177-3AD203B41FA5}">
                      <a16:colId xmlns:a16="http://schemas.microsoft.com/office/drawing/2014/main" xmlns="" val="3647338724"/>
                    </a:ext>
                  </a:extLst>
                </a:gridCol>
                <a:gridCol w="7420898">
                  <a:extLst>
                    <a:ext uri="{9D8B030D-6E8A-4147-A177-3AD203B41FA5}">
                      <a16:colId xmlns:a16="http://schemas.microsoft.com/office/drawing/2014/main" xmlns="" val="3076360030"/>
                    </a:ext>
                  </a:extLst>
                </a:gridCol>
                <a:gridCol w="2738196">
                  <a:extLst>
                    <a:ext uri="{9D8B030D-6E8A-4147-A177-3AD203B41FA5}">
                      <a16:colId xmlns:a16="http://schemas.microsoft.com/office/drawing/2014/main" xmlns="" val="2462831239"/>
                    </a:ext>
                  </a:extLst>
                </a:gridCol>
              </a:tblGrid>
              <a:tr h="512833">
                <a:tc>
                  <a:txBody>
                    <a:bodyPr/>
                    <a:lstStyle/>
                    <a:p>
                      <a:r>
                        <a:rPr lang="es-MX" dirty="0"/>
                        <a:t>N°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Centro Educativo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Matrícula</a:t>
                      </a:r>
                      <a:endParaRPr lang="es-H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0459907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r>
                        <a:rPr lang="es-MX" dirty="0"/>
                        <a:t>1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Instituto Departamental de Oriente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117</a:t>
                      </a:r>
                      <a:endParaRPr lang="es-HN" sz="24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9935898"/>
                  </a:ext>
                </a:extLst>
              </a:tr>
              <a:tr h="452500">
                <a:tc>
                  <a:txBody>
                    <a:bodyPr/>
                    <a:lstStyle/>
                    <a:p>
                      <a:r>
                        <a:rPr lang="es-MX" dirty="0"/>
                        <a:t>2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Instituto Técnico Alejandro Flores</a:t>
                      </a:r>
                      <a:endParaRPr lang="es-HN" sz="24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33</a:t>
                      </a:r>
                      <a:endParaRPr lang="es-HN" sz="24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1776731"/>
                  </a:ext>
                </a:extLst>
              </a:tr>
              <a:tr h="452500">
                <a:tc>
                  <a:txBody>
                    <a:bodyPr/>
                    <a:lstStyle/>
                    <a:p>
                      <a:r>
                        <a:rPr lang="es-MX" dirty="0"/>
                        <a:t>3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Instituto Vocacional Pedro Nufio</a:t>
                      </a:r>
                      <a:endParaRPr lang="es-HN" sz="24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24</a:t>
                      </a:r>
                      <a:endParaRPr lang="es-HN" sz="24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756872"/>
                  </a:ext>
                </a:extLst>
              </a:tr>
              <a:tr h="452500">
                <a:tc>
                  <a:txBody>
                    <a:bodyPr/>
                    <a:lstStyle/>
                    <a:p>
                      <a:r>
                        <a:rPr lang="es-MX" dirty="0"/>
                        <a:t>4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Instituto Unión de Oriente </a:t>
                      </a:r>
                      <a:endParaRPr lang="es-HN" sz="24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14</a:t>
                      </a:r>
                      <a:endParaRPr lang="es-HN" sz="24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3244253"/>
                  </a:ext>
                </a:extLst>
              </a:tr>
              <a:tr h="452500">
                <a:tc>
                  <a:txBody>
                    <a:bodyPr/>
                    <a:lstStyle/>
                    <a:p>
                      <a:r>
                        <a:rPr lang="es-MX" dirty="0"/>
                        <a:t>5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Instituto Armando Martínez </a:t>
                      </a:r>
                      <a:endParaRPr lang="es-HN" sz="24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10</a:t>
                      </a:r>
                      <a:endParaRPr lang="es-HN" sz="24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9704889"/>
                  </a:ext>
                </a:extLst>
              </a:tr>
              <a:tr h="452500">
                <a:tc>
                  <a:txBody>
                    <a:bodyPr/>
                    <a:lstStyle/>
                    <a:p>
                      <a:r>
                        <a:rPr lang="es-MX" dirty="0"/>
                        <a:t>6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Instituto Jamastrán</a:t>
                      </a:r>
                      <a:endParaRPr lang="es-HN" sz="24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10</a:t>
                      </a:r>
                      <a:endParaRPr lang="es-HN" sz="24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1625520"/>
                  </a:ext>
                </a:extLst>
              </a:tr>
              <a:tr h="452500">
                <a:tc>
                  <a:txBody>
                    <a:bodyPr/>
                    <a:lstStyle/>
                    <a:p>
                      <a:r>
                        <a:rPr lang="es-MX" dirty="0"/>
                        <a:t>7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Instituto Técnico Danlí</a:t>
                      </a:r>
                      <a:endParaRPr lang="es-HN" sz="24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6</a:t>
                      </a:r>
                      <a:endParaRPr lang="es-HN" sz="24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0850532"/>
                  </a:ext>
                </a:extLst>
              </a:tr>
              <a:tr h="452500">
                <a:tc>
                  <a:txBody>
                    <a:bodyPr/>
                    <a:lstStyle/>
                    <a:p>
                      <a:r>
                        <a:rPr lang="es-MX" dirty="0"/>
                        <a:t>8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Instituto Isidro Pineda Rodríguez </a:t>
                      </a:r>
                      <a:endParaRPr lang="es-HN" sz="24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4</a:t>
                      </a:r>
                      <a:endParaRPr lang="es-HN" sz="24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1458461"/>
                  </a:ext>
                </a:extLst>
              </a:tr>
              <a:tr h="452500">
                <a:tc>
                  <a:txBody>
                    <a:bodyPr/>
                    <a:lstStyle/>
                    <a:p>
                      <a:r>
                        <a:rPr lang="es-MX" dirty="0"/>
                        <a:t>9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Instituto Teodoro Rodas Valle</a:t>
                      </a:r>
                      <a:endParaRPr lang="es-HN" sz="24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4</a:t>
                      </a:r>
                      <a:endParaRPr lang="es-HN" sz="24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3397757"/>
                  </a:ext>
                </a:extLst>
              </a:tr>
              <a:tr h="452500">
                <a:tc>
                  <a:txBody>
                    <a:bodyPr/>
                    <a:lstStyle/>
                    <a:p>
                      <a:r>
                        <a:rPr lang="es-MX" dirty="0"/>
                        <a:t>10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Escuela Agro técnica de Oriente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4</a:t>
                      </a:r>
                      <a:endParaRPr lang="es-H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2268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79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49A150-8E7A-498C-8BEE-ABC42ACD1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356360"/>
          </a:xfrm>
        </p:spPr>
        <p:txBody>
          <a:bodyPr/>
          <a:lstStyle/>
          <a:p>
            <a:r>
              <a:rPr lang="es-MX" dirty="0"/>
              <a:t>matricula por centro educativo 11°</a:t>
            </a:r>
            <a:endParaRPr lang="es-HN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8BDE7A09-CE7D-46F6-A0AD-4094DBBFD17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1780320"/>
              </p:ext>
            </p:extLst>
          </p:nvPr>
        </p:nvGraphicFramePr>
        <p:xfrm>
          <a:off x="522514" y="1356361"/>
          <a:ext cx="10755712" cy="4630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486">
                  <a:extLst>
                    <a:ext uri="{9D8B030D-6E8A-4147-A177-3AD203B41FA5}">
                      <a16:colId xmlns:a16="http://schemas.microsoft.com/office/drawing/2014/main" xmlns="" val="3647338724"/>
                    </a:ext>
                  </a:extLst>
                </a:gridCol>
                <a:gridCol w="7451976">
                  <a:extLst>
                    <a:ext uri="{9D8B030D-6E8A-4147-A177-3AD203B41FA5}">
                      <a16:colId xmlns:a16="http://schemas.microsoft.com/office/drawing/2014/main" xmlns="" val="3076360030"/>
                    </a:ext>
                  </a:extLst>
                </a:gridCol>
                <a:gridCol w="2810250">
                  <a:extLst>
                    <a:ext uri="{9D8B030D-6E8A-4147-A177-3AD203B41FA5}">
                      <a16:colId xmlns:a16="http://schemas.microsoft.com/office/drawing/2014/main" xmlns="" val="2462831239"/>
                    </a:ext>
                  </a:extLst>
                </a:gridCol>
              </a:tblGrid>
              <a:tr h="591812">
                <a:tc>
                  <a:txBody>
                    <a:bodyPr/>
                    <a:lstStyle/>
                    <a:p>
                      <a:r>
                        <a:rPr lang="es-MX" dirty="0"/>
                        <a:t>N°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Centro Educativo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Matrícula</a:t>
                      </a:r>
                      <a:endParaRPr lang="es-H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0459907"/>
                  </a:ext>
                </a:extLst>
              </a:tr>
              <a:tr h="591812">
                <a:tc>
                  <a:txBody>
                    <a:bodyPr/>
                    <a:lstStyle/>
                    <a:p>
                      <a:r>
                        <a:rPr lang="es-MX" sz="2400" dirty="0"/>
                        <a:t>1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Instituto Departamental de Oriente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56</a:t>
                      </a:r>
                      <a:endParaRPr lang="es-HN" sz="28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9935898"/>
                  </a:ext>
                </a:extLst>
              </a:tr>
              <a:tr h="591812">
                <a:tc>
                  <a:txBody>
                    <a:bodyPr/>
                    <a:lstStyle/>
                    <a:p>
                      <a:r>
                        <a:rPr lang="es-MX" sz="2400" dirty="0"/>
                        <a:t>2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Instituto Técnico Alejandro Flores</a:t>
                      </a:r>
                      <a:endParaRPr lang="es-HN" sz="28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9</a:t>
                      </a:r>
                      <a:endParaRPr lang="es-HN" sz="28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1776731"/>
                  </a:ext>
                </a:extLst>
              </a:tr>
              <a:tr h="591812">
                <a:tc>
                  <a:txBody>
                    <a:bodyPr/>
                    <a:lstStyle/>
                    <a:p>
                      <a:r>
                        <a:rPr lang="es-MX" sz="2400" dirty="0"/>
                        <a:t>3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Instituto Unión de Oriente </a:t>
                      </a:r>
                      <a:endParaRPr lang="es-HN" sz="28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7</a:t>
                      </a:r>
                      <a:endParaRPr lang="es-HN" sz="28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3244253"/>
                  </a:ext>
                </a:extLst>
              </a:tr>
              <a:tr h="591812">
                <a:tc>
                  <a:txBody>
                    <a:bodyPr/>
                    <a:lstStyle/>
                    <a:p>
                      <a:r>
                        <a:rPr lang="es-MX" sz="2400" dirty="0"/>
                        <a:t>4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Instituto Jamastrán</a:t>
                      </a:r>
                      <a:endParaRPr lang="es-HN" sz="28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5</a:t>
                      </a:r>
                      <a:endParaRPr lang="es-HN" sz="28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1625520"/>
                  </a:ext>
                </a:extLst>
              </a:tr>
              <a:tr h="591812">
                <a:tc>
                  <a:txBody>
                    <a:bodyPr/>
                    <a:lstStyle/>
                    <a:p>
                      <a:r>
                        <a:rPr lang="es-MX" sz="2400" dirty="0"/>
                        <a:t>5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ISEMED IDO</a:t>
                      </a:r>
                      <a:endParaRPr lang="es-HN" sz="28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3</a:t>
                      </a:r>
                      <a:endParaRPr lang="es-HN" sz="28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0850532"/>
                  </a:ext>
                </a:extLst>
              </a:tr>
              <a:tr h="1079186">
                <a:tc>
                  <a:txBody>
                    <a:bodyPr/>
                    <a:lstStyle/>
                    <a:p>
                      <a:r>
                        <a:rPr lang="es-MX" sz="2400" dirty="0"/>
                        <a:t>6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Escuela </a:t>
                      </a:r>
                      <a:r>
                        <a:rPr lang="es-MX" sz="2800" dirty="0" err="1"/>
                        <a:t>Agrotécnica</a:t>
                      </a:r>
                      <a:r>
                        <a:rPr lang="es-MX" sz="2800" dirty="0"/>
                        <a:t> de Oriente</a:t>
                      </a:r>
                      <a:endParaRPr lang="es-H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latin typeface="Aharoni" panose="020B0604020202020204" pitchFamily="2" charset="-79"/>
                          <a:cs typeface="Aharoni" panose="020B0604020202020204" pitchFamily="2" charset="-79"/>
                        </a:rPr>
                        <a:t>3</a:t>
                      </a:r>
                      <a:endParaRPr lang="es-HN" sz="2800" dirty="0">
                        <a:latin typeface="Aharoni" panose="020B0604020202020204" pitchFamily="2" charset="-79"/>
                        <a:cs typeface="Aharoni" panose="020B0604020202020204" pitchFamily="2" charset="-79"/>
                      </a:endParaRPr>
                    </a:p>
                    <a:p>
                      <a:endParaRPr lang="es-H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2268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44064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501</TotalTime>
  <Words>496</Words>
  <Application>Microsoft Office PowerPoint</Application>
  <PresentationFormat>Panorámica</PresentationFormat>
  <Paragraphs>235</Paragraphs>
  <Slides>17</Slides>
  <Notes>2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Aharoni</vt:lpstr>
      <vt:lpstr>Arial</vt:lpstr>
      <vt:lpstr>Arial Black</vt:lpstr>
      <vt:lpstr>Calibri</vt:lpstr>
      <vt:lpstr>Times New Roman</vt:lpstr>
      <vt:lpstr>Tw Cen MT</vt:lpstr>
      <vt:lpstr>Gota</vt:lpstr>
      <vt:lpstr>INFORME TPA</vt:lpstr>
      <vt:lpstr>normativa</vt:lpstr>
      <vt:lpstr>TPA (Todos Podemos avanzar)</vt:lpstr>
      <vt:lpstr>Presentación de PowerPoint</vt:lpstr>
      <vt:lpstr>Coordinadores sedes tpa</vt:lpstr>
      <vt:lpstr>Docentes</vt:lpstr>
      <vt:lpstr>Matricula  2018-2019</vt:lpstr>
      <vt:lpstr>matricula por centro educativo 10°</vt:lpstr>
      <vt:lpstr>matricula por centro educativo 11°</vt:lpstr>
      <vt:lpstr>matricula por centro educativo 12°</vt:lpstr>
      <vt:lpstr>Matricula en graficas</vt:lpstr>
      <vt:lpstr>Presentación de PowerPoint</vt:lpstr>
      <vt:lpstr>Retrasadas 2019</vt:lpstr>
      <vt:lpstr>Aspecto ADMINISTRATIVO</vt:lpstr>
      <vt:lpstr>INFORME ECONOMICO</vt:lpstr>
      <vt:lpstr>INFORME ECONOMICO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TPA</dc:title>
  <dc:creator>magdalena mendoza</dc:creator>
  <cp:lastModifiedBy>Damies</cp:lastModifiedBy>
  <cp:revision>56</cp:revision>
  <dcterms:created xsi:type="dcterms:W3CDTF">2019-03-26T17:36:03Z</dcterms:created>
  <dcterms:modified xsi:type="dcterms:W3CDTF">2019-04-12T20:00:46Z</dcterms:modified>
</cp:coreProperties>
</file>